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322" autoAdjust="0"/>
    <p:restoredTop sz="94660"/>
  </p:normalViewPr>
  <p:slideViewPr>
    <p:cSldViewPr>
      <p:cViewPr>
        <p:scale>
          <a:sx n="82" d="100"/>
          <a:sy n="82" d="100"/>
        </p:scale>
        <p:origin x="-54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DD7D2D5-F4D8-48C6-9820-6FCE958BA72D}" type="datetimeFigureOut">
              <a:rPr lang="nl-NL"/>
              <a:pPr>
                <a:defRPr/>
              </a:pPr>
              <a:t>6-4-2011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4D1C797-30F2-4E7D-AED8-0CCDAFCDA72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96138-2518-47E4-8E33-210C838CA7C7}" type="datetimeFigureOut">
              <a:rPr lang="nl-NL"/>
              <a:pPr>
                <a:defRPr/>
              </a:pPr>
              <a:t>6-4-2011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3DE7B-EEB5-4B75-A1EC-EF39D8B9E5A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8B7AF-3DC3-4CD0-9FC6-36D9659D68B0}" type="datetimeFigureOut">
              <a:rPr lang="nl-NL"/>
              <a:pPr>
                <a:defRPr/>
              </a:pPr>
              <a:t>6-4-2011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3AE0D-5F8E-42B9-8345-0D0A283A9DE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EF4AF-CFF6-40A1-BE18-6D74450789EA}" type="datetimeFigureOut">
              <a:rPr lang="nl-NL"/>
              <a:pPr>
                <a:defRPr/>
              </a:pPr>
              <a:t>6-4-2011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DE81D-9FE2-4376-B036-6A1F8B2FC94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31889-4992-4234-BF37-9813AE7EBCD7}" type="datetimeFigureOut">
              <a:rPr lang="nl-NL"/>
              <a:pPr>
                <a:defRPr/>
              </a:pPr>
              <a:t>6-4-2011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1C480-2CED-4349-B697-5C6DFFE5B1A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D8A16-E2BC-43E0-B4E0-F383A5F372ED}" type="datetimeFigureOut">
              <a:rPr lang="nl-NL"/>
              <a:pPr>
                <a:defRPr/>
              </a:pPr>
              <a:t>6-4-2011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EA505-F2F4-40B4-A9D6-35757146325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D863A-432E-417B-8E30-8561800C1C53}" type="datetimeFigureOut">
              <a:rPr lang="nl-NL"/>
              <a:pPr>
                <a:defRPr/>
              </a:pPr>
              <a:t>6-4-2011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DADA3-C675-4C73-85FF-1A7CFFC198C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114FD-D615-46EA-906B-21D0825E9B8D}" type="datetimeFigureOut">
              <a:rPr lang="nl-NL"/>
              <a:pPr>
                <a:defRPr/>
              </a:pPr>
              <a:t>6-4-2011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6BB09-5013-4E73-BB8F-F3F7D7D3EFB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3E0FD-5CAC-47D0-B53F-A676F0972BDF}" type="datetimeFigureOut">
              <a:rPr lang="nl-NL"/>
              <a:pPr>
                <a:defRPr/>
              </a:pPr>
              <a:t>6-4-2011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01171-61BE-4431-A530-4414BAE1FD3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61CCE-1BAE-4AE5-BB8D-6C0961F2B88D}" type="datetimeFigureOut">
              <a:rPr lang="nl-NL"/>
              <a:pPr>
                <a:defRPr/>
              </a:pPr>
              <a:t>6-4-2011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5578D-9DB6-44BD-AF00-7D0681BFB7A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BE291-6F30-40A2-A351-267CB2702483}" type="datetimeFigureOut">
              <a:rPr lang="nl-NL"/>
              <a:pPr>
                <a:defRPr/>
              </a:pPr>
              <a:t>6-4-2011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0304B-DA67-4925-80E0-D46234FCA52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3DD47-6492-4EC3-A96C-07124C83EC3F}" type="datetimeFigureOut">
              <a:rPr lang="nl-NL"/>
              <a:pPr>
                <a:defRPr/>
              </a:pPr>
              <a:t>6-4-2011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883A4-41C1-4C6A-AB8D-E25E25B2025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A7A795-2B49-4D0D-885D-8E7601CF1326}" type="datetimeFigureOut">
              <a:rPr lang="nl-NL"/>
              <a:pPr>
                <a:defRPr/>
              </a:pPr>
              <a:t>6-4-2011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3FBF4A-618B-4B2A-B7F3-7DF9AD51BC8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mtClean="0"/>
              <a:t>Stevigheid en beweging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 smtClean="0"/>
              <a:t>3 VMBO KGT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1700" y="4572000"/>
            <a:ext cx="31623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Bouw van een gewricht</a:t>
            </a:r>
          </a:p>
        </p:txBody>
      </p:sp>
      <p:sp>
        <p:nvSpPr>
          <p:cNvPr id="23555" name="Tijdelijke aanduiding voor inhoud 2"/>
          <p:cNvSpPr>
            <a:spLocks noGrp="1"/>
          </p:cNvSpPr>
          <p:nvPr>
            <p:ph idx="1"/>
          </p:nvPr>
        </p:nvSpPr>
        <p:spPr>
          <a:xfrm>
            <a:off x="142875" y="1643063"/>
            <a:ext cx="8786813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nl-NL" sz="2800" u="sng" smtClean="0"/>
              <a:t>Kraakbeen</a:t>
            </a:r>
            <a:r>
              <a:rPr lang="nl-NL" sz="2800" smtClean="0"/>
              <a:t> - Hierdoor kunnen de botten soepel bewegen.</a:t>
            </a:r>
          </a:p>
          <a:p>
            <a:pPr>
              <a:buFont typeface="Arial" charset="0"/>
              <a:buNone/>
            </a:pPr>
            <a:r>
              <a:rPr lang="nl-NL" sz="2800" smtClean="0"/>
              <a:t>	Gaat slijtage tegen.</a:t>
            </a:r>
          </a:p>
          <a:p>
            <a:pPr>
              <a:buFont typeface="Arial" charset="0"/>
              <a:buNone/>
            </a:pPr>
            <a:r>
              <a:rPr lang="nl-NL" sz="2800" u="sng" smtClean="0"/>
              <a:t>Gewrichtskapsel</a:t>
            </a:r>
            <a:r>
              <a:rPr lang="nl-NL" sz="2800" smtClean="0"/>
              <a:t> – Houden de botten op hun plaats</a:t>
            </a:r>
            <a:br>
              <a:rPr lang="nl-NL" sz="2800" smtClean="0"/>
            </a:br>
            <a:r>
              <a:rPr lang="nl-NL" sz="2800" smtClean="0"/>
              <a:t>Binnenkant geeft gewrichtssmeer af.</a:t>
            </a:r>
          </a:p>
          <a:p>
            <a:pPr>
              <a:buFont typeface="Arial" charset="0"/>
              <a:buNone/>
            </a:pPr>
            <a:r>
              <a:rPr lang="nl-NL" sz="2800" u="sng" smtClean="0"/>
              <a:t>Gewrichtssmeer</a:t>
            </a:r>
            <a:r>
              <a:rPr lang="nl-NL" sz="2800" smtClean="0"/>
              <a:t> – stroperige vloeistof, soepele beweging.</a:t>
            </a:r>
          </a:p>
          <a:p>
            <a:pPr>
              <a:buFont typeface="Arial" charset="0"/>
              <a:buNone/>
            </a:pPr>
            <a:r>
              <a:rPr lang="nl-NL" sz="2800" u="sng" smtClean="0"/>
              <a:t>Kapselbanden-</a:t>
            </a:r>
            <a:r>
              <a:rPr lang="nl-NL" sz="2800" smtClean="0"/>
              <a:t> Houden de botten op hun plaats.</a:t>
            </a:r>
            <a:r>
              <a:rPr lang="nl-NL" smtClean="0"/>
              <a:t/>
            </a:r>
            <a:br>
              <a:rPr lang="nl-NL" smtClean="0"/>
            </a:br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Soorten gewrichten</a:t>
            </a:r>
          </a:p>
        </p:txBody>
      </p:sp>
      <p:sp>
        <p:nvSpPr>
          <p:cNvPr id="24578" name="Tekstvak 4"/>
          <p:cNvSpPr txBox="1">
            <a:spLocks noChangeArrowheads="1"/>
          </p:cNvSpPr>
          <p:nvPr/>
        </p:nvSpPr>
        <p:spPr bwMode="auto">
          <a:xfrm>
            <a:off x="6429375" y="4500563"/>
            <a:ext cx="22145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Weinig beweging mogelijk</a:t>
            </a:r>
          </a:p>
        </p:txBody>
      </p:sp>
      <p:sp>
        <p:nvSpPr>
          <p:cNvPr id="24579" name="Tekstvak 5"/>
          <p:cNvSpPr txBox="1">
            <a:spLocks noChangeArrowheads="1"/>
          </p:cNvSpPr>
          <p:nvPr/>
        </p:nvSpPr>
        <p:spPr bwMode="auto">
          <a:xfrm>
            <a:off x="6500813" y="1357313"/>
            <a:ext cx="2214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Veel beweging mogelijk</a:t>
            </a: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75"/>
            <a:ext cx="645795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kstvak 8"/>
          <p:cNvSpPr txBox="1">
            <a:spLocks noChangeArrowheads="1"/>
          </p:cNvSpPr>
          <p:nvPr/>
        </p:nvSpPr>
        <p:spPr bwMode="auto">
          <a:xfrm>
            <a:off x="6429375" y="2857500"/>
            <a:ext cx="2214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Weinig beweging mogelijk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2214563"/>
            <a:ext cx="6072187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itel 1"/>
          <p:cNvSpPr>
            <a:spLocks noGrp="1"/>
          </p:cNvSpPr>
          <p:nvPr>
            <p:ph type="title"/>
          </p:nvPr>
        </p:nvSpPr>
        <p:spPr>
          <a:xfrm>
            <a:off x="-357188" y="0"/>
            <a:ext cx="8929688" cy="928688"/>
          </a:xfrm>
        </p:spPr>
        <p:txBody>
          <a:bodyPr/>
          <a:lstStyle/>
          <a:p>
            <a:r>
              <a:rPr lang="nl-NL" smtClean="0"/>
              <a:t>Bouw en werking van spieren</a:t>
            </a:r>
          </a:p>
        </p:txBody>
      </p:sp>
      <p:sp>
        <p:nvSpPr>
          <p:cNvPr id="25603" name="Rechthoek 4"/>
          <p:cNvSpPr>
            <a:spLocks noChangeArrowheads="1"/>
          </p:cNvSpPr>
          <p:nvPr/>
        </p:nvSpPr>
        <p:spPr bwMode="auto">
          <a:xfrm>
            <a:off x="142875" y="1000125"/>
            <a:ext cx="82867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u="sng">
                <a:latin typeface="Calibri" pitchFamily="34" charset="0"/>
              </a:rPr>
              <a:t>Spierschede</a:t>
            </a:r>
            <a:r>
              <a:rPr lang="nl-NL" sz="2400">
                <a:latin typeface="Calibri" pitchFamily="34" charset="0"/>
              </a:rPr>
              <a:t> – bindweefsel dat de spier stevigheid geeft.</a:t>
            </a:r>
          </a:p>
          <a:p>
            <a:r>
              <a:rPr lang="nl-NL" sz="2400" u="sng">
                <a:latin typeface="Calibri" pitchFamily="34" charset="0"/>
              </a:rPr>
              <a:t>Pezen</a:t>
            </a:r>
            <a:r>
              <a:rPr lang="nl-NL" sz="2400">
                <a:latin typeface="Calibri" pitchFamily="34" charset="0"/>
              </a:rPr>
              <a:t> – Uiteinde van het bindweefsel aan het eind van de spier. </a:t>
            </a:r>
            <a:r>
              <a:rPr lang="nl-NL" sz="2400" u="sng">
                <a:latin typeface="Calibri" pitchFamily="34" charset="0"/>
              </a:rPr>
              <a:t>Aanhechtingsplaats</a:t>
            </a:r>
            <a:r>
              <a:rPr lang="nl-NL" sz="2400">
                <a:latin typeface="Calibri" pitchFamily="34" charset="0"/>
              </a:rPr>
              <a:t> – Waar de pees aan het bot zit.</a:t>
            </a:r>
          </a:p>
          <a:p>
            <a:endParaRPr lang="nl-NL" sz="2400">
              <a:latin typeface="Calibri" pitchFamily="34" charset="0"/>
            </a:endParaRPr>
          </a:p>
          <a:p>
            <a:r>
              <a:rPr lang="nl-NL" sz="2400">
                <a:latin typeface="Calibri" pitchFamily="34" charset="0"/>
              </a:rPr>
              <a:t>Spier </a:t>
            </a:r>
            <a:r>
              <a:rPr lang="nl-NL" sz="2400">
                <a:latin typeface="Calibri" pitchFamily="34" charset="0"/>
                <a:sym typeface="Wingdings" pitchFamily="2" charset="2"/>
              </a:rPr>
              <a:t> spierbundels  spiervezels  Vele spiercellen en celkernen</a:t>
            </a:r>
            <a:endParaRPr lang="nl-NL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Antagonisten</a:t>
            </a:r>
          </a:p>
        </p:txBody>
      </p:sp>
      <p:sp>
        <p:nvSpPr>
          <p:cNvPr id="26626" name="Tijdelijke aanduiding voor inhoud 2"/>
          <p:cNvSpPr>
            <a:spLocks noGrp="1"/>
          </p:cNvSpPr>
          <p:nvPr>
            <p:ph idx="1"/>
          </p:nvPr>
        </p:nvSpPr>
        <p:spPr>
          <a:xfrm>
            <a:off x="285750" y="1714500"/>
            <a:ext cx="8372475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nl-NL" sz="2800" smtClean="0"/>
              <a:t>		Spieren met een tegengestelde werking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571750"/>
            <a:ext cx="34956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2571750"/>
            <a:ext cx="3376613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Rechte verbindingslijn met pijl 6"/>
          <p:cNvCxnSpPr/>
          <p:nvPr/>
        </p:nvCxnSpPr>
        <p:spPr>
          <a:xfrm rot="16200000" flipV="1">
            <a:off x="2035969" y="4250531"/>
            <a:ext cx="1428750" cy="9286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 rot="5400000" flipH="1" flipV="1">
            <a:off x="3960019" y="4255294"/>
            <a:ext cx="1214438" cy="990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1" name="Tekstvak 13"/>
          <p:cNvSpPr txBox="1">
            <a:spLocks noChangeArrowheads="1"/>
          </p:cNvSpPr>
          <p:nvPr/>
        </p:nvSpPr>
        <p:spPr bwMode="auto">
          <a:xfrm>
            <a:off x="2857500" y="5572125"/>
            <a:ext cx="214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Spier trekt samen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1000125"/>
            <a:ext cx="29876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Houding en beweging</a:t>
            </a:r>
          </a:p>
        </p:txBody>
      </p:sp>
      <p:sp>
        <p:nvSpPr>
          <p:cNvPr id="27651" name="Tijdelijke aanduiding voor inhoud 2"/>
          <p:cNvSpPr>
            <a:spLocks noGrp="1"/>
          </p:cNvSpPr>
          <p:nvPr>
            <p:ph idx="1"/>
          </p:nvPr>
        </p:nvSpPr>
        <p:spPr>
          <a:xfrm>
            <a:off x="0" y="1500188"/>
            <a:ext cx="6572250" cy="46259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nl-NL" smtClean="0"/>
              <a:t>De </a:t>
            </a:r>
            <a:r>
              <a:rPr lang="nl-NL" u="sng" smtClean="0"/>
              <a:t>dubbele</a:t>
            </a:r>
            <a:r>
              <a:rPr lang="nl-NL" smtClean="0"/>
              <a:t> </a:t>
            </a:r>
            <a:r>
              <a:rPr lang="nl-NL" u="sng" smtClean="0"/>
              <a:t>S-vorm</a:t>
            </a:r>
            <a:r>
              <a:rPr lang="nl-NL" smtClean="0"/>
              <a:t> is belangrijk voor een goede </a:t>
            </a:r>
            <a:r>
              <a:rPr lang="nl-NL" u="sng" smtClean="0"/>
              <a:t>lichaamshouding.</a:t>
            </a:r>
          </a:p>
          <a:p>
            <a:pPr>
              <a:buFont typeface="Arial" charset="0"/>
              <a:buNone/>
            </a:pPr>
            <a:r>
              <a:rPr lang="nl-NL" smtClean="0"/>
              <a:t>Wordt in stand gehouden door rugspieren.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3429000"/>
            <a:ext cx="39433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itel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nl-NL" smtClean="0"/>
              <a:t>Houding en beweging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434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 smtClean="0"/>
              <a:t>Tussenwervelschijven zijn een soort schokdempers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 smtClean="0"/>
              <a:t>Door langdurig aan 1 kant indrukken kunnen ze hun veerkracht verliezen, een zenuw kan klem komen en pijn veroorzaken.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 smtClean="0"/>
              <a:t>Let op!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nl-NL" dirty="0" smtClean="0"/>
              <a:t>Goede lichaamshouding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nl-NL" dirty="0" smtClean="0"/>
              <a:t>Correct tillen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nl-NL" dirty="0" smtClean="0"/>
              <a:t>Regelmatige lichaamsbeweging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285750"/>
            <a:ext cx="27559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Blessures</a:t>
            </a:r>
          </a:p>
        </p:txBody>
      </p:sp>
      <p:sp>
        <p:nvSpPr>
          <p:cNvPr id="29699" name="Tijdelijke aanduiding voor inhoud 2"/>
          <p:cNvSpPr>
            <a:spLocks noGrp="1"/>
          </p:cNvSpPr>
          <p:nvPr>
            <p:ph idx="1"/>
          </p:nvPr>
        </p:nvSpPr>
        <p:spPr>
          <a:xfrm>
            <a:off x="142875" y="314325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nl-NL" u="sng" smtClean="0"/>
              <a:t>Kramp</a:t>
            </a:r>
            <a:r>
              <a:rPr lang="nl-NL" smtClean="0"/>
              <a:t> – Alle spiervezels trekken plotseling samen.</a:t>
            </a:r>
          </a:p>
          <a:p>
            <a:pPr>
              <a:buFont typeface="Arial" charset="0"/>
              <a:buNone/>
            </a:pPr>
            <a:r>
              <a:rPr lang="nl-NL" u="sng" smtClean="0"/>
              <a:t>Spierpijn</a:t>
            </a:r>
            <a:r>
              <a:rPr lang="nl-NL" smtClean="0"/>
              <a:t> – Kleine scheurtjes in het bindweefsel.</a:t>
            </a:r>
          </a:p>
          <a:p>
            <a:pPr>
              <a:buFont typeface="Arial" charset="0"/>
              <a:buNone/>
            </a:pPr>
            <a:r>
              <a:rPr lang="nl-NL" u="sng" smtClean="0"/>
              <a:t>Spierscheuring</a:t>
            </a:r>
            <a:r>
              <a:rPr lang="nl-NL" smtClean="0"/>
              <a:t> – Scheur in spiervezel.</a:t>
            </a:r>
          </a:p>
          <a:p>
            <a:pPr>
              <a:buFont typeface="Arial" charset="0"/>
              <a:buNone/>
            </a:pPr>
            <a:r>
              <a:rPr lang="nl-NL" u="sng" smtClean="0"/>
              <a:t>Zweepslag</a:t>
            </a:r>
            <a:r>
              <a:rPr lang="nl-NL" smtClean="0"/>
              <a:t> – Spierscheuring in de kuit.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/>
          </p:cNvSpPr>
          <p:nvPr>
            <p:ph type="title"/>
          </p:nvPr>
        </p:nvSpPr>
        <p:spPr>
          <a:xfrm>
            <a:off x="-785813" y="0"/>
            <a:ext cx="8229601" cy="1143000"/>
          </a:xfrm>
        </p:spPr>
        <p:txBody>
          <a:bodyPr/>
          <a:lstStyle/>
          <a:p>
            <a:r>
              <a:rPr lang="nl-NL" smtClean="0"/>
              <a:t>Botbreuken</a:t>
            </a:r>
          </a:p>
        </p:txBody>
      </p:sp>
      <p:sp>
        <p:nvSpPr>
          <p:cNvPr id="30722" name="Tijdelijke aanduiding voor inhoud 2"/>
          <p:cNvSpPr>
            <a:spLocks noGrp="1"/>
          </p:cNvSpPr>
          <p:nvPr>
            <p:ph idx="1"/>
          </p:nvPr>
        </p:nvSpPr>
        <p:spPr>
          <a:xfrm>
            <a:off x="0" y="1571625"/>
            <a:ext cx="5329238" cy="17573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nl-NL" sz="2800" smtClean="0"/>
              <a:t>Gebroken sleutelbeen, komt veel voor bij wielrenners .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643188"/>
            <a:ext cx="418941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0"/>
            <a:ext cx="2857500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kstvak 5"/>
          <p:cNvSpPr txBox="1">
            <a:spLocks noChangeArrowheads="1"/>
          </p:cNvSpPr>
          <p:nvPr/>
        </p:nvSpPr>
        <p:spPr bwMode="auto">
          <a:xfrm>
            <a:off x="2571750" y="5715000"/>
            <a:ext cx="3357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>
                <a:latin typeface="Calibri" pitchFamily="34" charset="0"/>
              </a:rPr>
              <a:t>Een botbreuk zetten</a:t>
            </a:r>
          </a:p>
        </p:txBody>
      </p:sp>
      <p:cxnSp>
        <p:nvCxnSpPr>
          <p:cNvPr id="8" name="Rechte verbindingslijn met pijl 7"/>
          <p:cNvCxnSpPr/>
          <p:nvPr/>
        </p:nvCxnSpPr>
        <p:spPr>
          <a:xfrm flipV="1">
            <a:off x="5643563" y="5643563"/>
            <a:ext cx="500062" cy="3571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Blessures</a:t>
            </a:r>
          </a:p>
        </p:txBody>
      </p:sp>
      <p:sp>
        <p:nvSpPr>
          <p:cNvPr id="31746" name="Tijdelijke aanduiding voor inhoud 2"/>
          <p:cNvSpPr>
            <a:spLocks noGrp="1"/>
          </p:cNvSpPr>
          <p:nvPr>
            <p:ph idx="1"/>
          </p:nvPr>
        </p:nvSpPr>
        <p:spPr>
          <a:xfrm>
            <a:off x="0" y="1500188"/>
            <a:ext cx="7358063" cy="48577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nl-NL" sz="2800" u="sng" smtClean="0"/>
              <a:t>Voetbalknie</a:t>
            </a:r>
            <a:r>
              <a:rPr lang="nl-NL" sz="2800" smtClean="0"/>
              <a:t> = Gescheurde meniscus</a:t>
            </a:r>
          </a:p>
          <a:p>
            <a:pPr>
              <a:buFont typeface="Arial" charset="0"/>
              <a:buNone/>
            </a:pPr>
            <a:r>
              <a:rPr lang="nl-NL" sz="2800" u="sng" smtClean="0"/>
              <a:t>Water in de knie</a:t>
            </a:r>
            <a:r>
              <a:rPr lang="nl-NL" sz="2800" smtClean="0"/>
              <a:t>. Dit komt door een zwelling deze wordt veroorzaakt door beschadigde kapselbanden en/of gewrichtskapsel </a:t>
            </a:r>
          </a:p>
          <a:p>
            <a:pPr>
              <a:buFont typeface="Arial" charset="0"/>
              <a:buNone/>
            </a:pPr>
            <a:r>
              <a:rPr lang="nl-NL" sz="2800" smtClean="0"/>
              <a:t>Als het gescheurde stukje meniscus het bewegen van de knie belet dan zit de knie “op slot”.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4357688"/>
            <a:ext cx="37909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Blessures</a:t>
            </a:r>
          </a:p>
        </p:txBody>
      </p:sp>
      <p:sp>
        <p:nvSpPr>
          <p:cNvPr id="32770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nl-NL" u="sng" smtClean="0"/>
              <a:t>Kneuzing</a:t>
            </a:r>
            <a:r>
              <a:rPr lang="nl-NL" smtClean="0"/>
              <a:t> = beschadiging van weefsel zonder dat er iets gescheurd of kapot is.</a:t>
            </a:r>
            <a:br>
              <a:rPr lang="nl-NL" smtClean="0"/>
            </a:br>
            <a:r>
              <a:rPr lang="nl-NL" smtClean="0"/>
              <a:t>Oorzaak – meestal een stoot of een trap.</a:t>
            </a:r>
          </a:p>
          <a:p>
            <a:pPr>
              <a:buFont typeface="Arial" charset="0"/>
              <a:buNone/>
            </a:pPr>
            <a:r>
              <a:rPr lang="nl-NL" u="sng" smtClean="0"/>
              <a:t>Zwelling</a:t>
            </a:r>
            <a:r>
              <a:rPr lang="nl-NL" smtClean="0"/>
              <a:t> – een inwendige bloeding of vochtophoping, tegengaan door ijswater.</a:t>
            </a:r>
          </a:p>
          <a:p>
            <a:pPr>
              <a:buFont typeface="Arial" charset="0"/>
              <a:buNone/>
            </a:pPr>
            <a:r>
              <a:rPr lang="nl-NL" u="sng" smtClean="0"/>
              <a:t>Verzwikking</a:t>
            </a:r>
            <a:r>
              <a:rPr lang="nl-NL" smtClean="0"/>
              <a:t> = een kneuzing van een gewricht. Gewrichtkapsel en kapselbanden kunnen uitrekken.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285750"/>
            <a:ext cx="4298950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Het Skelet (Geraamte)</a:t>
            </a:r>
          </a:p>
        </p:txBody>
      </p:sp>
      <p:sp>
        <p:nvSpPr>
          <p:cNvPr id="15363" name="Tijdelijke aanduiding voor inhoud 2"/>
          <p:cNvSpPr>
            <a:spLocks noGrp="1"/>
          </p:cNvSpPr>
          <p:nvPr>
            <p:ph idx="1"/>
          </p:nvPr>
        </p:nvSpPr>
        <p:spPr>
          <a:xfrm>
            <a:off x="357188" y="1643063"/>
            <a:ext cx="8229600" cy="4525962"/>
          </a:xfrm>
        </p:spPr>
        <p:txBody>
          <a:bodyPr/>
          <a:lstStyle/>
          <a:p>
            <a:r>
              <a:rPr lang="nl-NL" smtClean="0"/>
              <a:t>4 Functies:</a:t>
            </a:r>
            <a:br>
              <a:rPr lang="nl-NL" smtClean="0"/>
            </a:br>
            <a:r>
              <a:rPr lang="nl-NL" smtClean="0"/>
              <a:t>- </a:t>
            </a:r>
            <a:r>
              <a:rPr lang="nl-NL" u="sng" smtClean="0"/>
              <a:t>Stevigheid</a:t>
            </a:r>
            <a:r>
              <a:rPr lang="nl-NL" smtClean="0"/>
              <a:t> geven aan het lichaam.</a:t>
            </a:r>
            <a:br>
              <a:rPr lang="nl-NL" smtClean="0"/>
            </a:br>
            <a:r>
              <a:rPr lang="nl-NL" smtClean="0"/>
              <a:t>- </a:t>
            </a:r>
            <a:r>
              <a:rPr lang="nl-NL" u="sng" smtClean="0"/>
              <a:t>Vorm</a:t>
            </a:r>
            <a:r>
              <a:rPr lang="nl-NL" smtClean="0"/>
              <a:t> geven aan het lichaam.</a:t>
            </a:r>
            <a:br>
              <a:rPr lang="nl-NL" smtClean="0"/>
            </a:br>
            <a:r>
              <a:rPr lang="nl-NL" smtClean="0"/>
              <a:t>- </a:t>
            </a:r>
            <a:r>
              <a:rPr lang="nl-NL" u="sng" smtClean="0"/>
              <a:t>Bescherming</a:t>
            </a:r>
            <a:r>
              <a:rPr lang="nl-NL" smtClean="0"/>
              <a:t> van de tere organen.</a:t>
            </a:r>
            <a:br>
              <a:rPr lang="nl-NL" smtClean="0"/>
            </a:br>
            <a:r>
              <a:rPr lang="nl-NL" smtClean="0"/>
              <a:t>- Maakt </a:t>
            </a:r>
            <a:r>
              <a:rPr lang="nl-NL" u="sng" smtClean="0"/>
              <a:t>beweging</a:t>
            </a:r>
            <a:r>
              <a:rPr lang="nl-NL" smtClean="0"/>
              <a:t> mogelijk.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Blessures</a:t>
            </a:r>
          </a:p>
        </p:txBody>
      </p:sp>
      <p:sp>
        <p:nvSpPr>
          <p:cNvPr id="33794" name="Tijdelijke aanduiding voor inhoud 2"/>
          <p:cNvSpPr>
            <a:spLocks noGrp="1"/>
          </p:cNvSpPr>
          <p:nvPr>
            <p:ph idx="1"/>
          </p:nvPr>
        </p:nvSpPr>
        <p:spPr>
          <a:xfrm>
            <a:off x="214313" y="1857375"/>
            <a:ext cx="5214937" cy="27146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nl-NL" u="sng" smtClean="0"/>
              <a:t>Ontwrichting</a:t>
            </a:r>
            <a:r>
              <a:rPr lang="nl-NL" smtClean="0"/>
              <a:t>: </a:t>
            </a:r>
          </a:p>
          <a:p>
            <a:pPr>
              <a:buFont typeface="Arial" charset="0"/>
              <a:buNone/>
            </a:pPr>
            <a:r>
              <a:rPr lang="nl-NL" smtClean="0"/>
              <a:t>Hierbij is de gewrichtskogel uit de gewrichtskom geschoten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2786063"/>
            <a:ext cx="35718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Blessures</a:t>
            </a:r>
          </a:p>
        </p:txBody>
      </p:sp>
      <p:sp>
        <p:nvSpPr>
          <p:cNvPr id="34818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nl-NL" u="sng" smtClean="0"/>
              <a:t>Ontstekingen</a:t>
            </a:r>
            <a:r>
              <a:rPr lang="nl-NL" smtClean="0"/>
              <a:t> aan de aanhechtingsplaats van spieren</a:t>
            </a:r>
          </a:p>
          <a:p>
            <a:pPr>
              <a:buFont typeface="Arial" charset="0"/>
              <a:buNone/>
            </a:pPr>
            <a:r>
              <a:rPr lang="nl-NL" u="sng" smtClean="0"/>
              <a:t>Tennisarm</a:t>
            </a:r>
            <a:r>
              <a:rPr lang="nl-NL" smtClean="0"/>
              <a:t> – Ontsteking aan de aanhechtingsplaats van de elleboogspier</a:t>
            </a:r>
          </a:p>
          <a:p>
            <a:pPr>
              <a:buFont typeface="Arial" charset="0"/>
              <a:buNone/>
            </a:pPr>
            <a:r>
              <a:rPr lang="nl-NL" u="sng" smtClean="0"/>
              <a:t>Achillespeesontsteking</a:t>
            </a:r>
            <a:r>
              <a:rPr lang="nl-NL" smtClean="0"/>
              <a:t> - Ontsteking aan de aanhechtingsplaats van de kuitspier</a:t>
            </a:r>
          </a:p>
          <a:p>
            <a:pPr>
              <a:buFont typeface="Arial" charset="0"/>
              <a:buNone/>
            </a:pPr>
            <a:endParaRPr lang="nl-NL" smtClean="0"/>
          </a:p>
          <a:p>
            <a:pPr>
              <a:buFont typeface="Arial" charset="0"/>
              <a:buNone/>
            </a:pPr>
            <a:r>
              <a:rPr lang="nl-NL" smtClean="0"/>
              <a:t>			Genezing door rust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4794250"/>
            <a:ext cx="2714625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5072063"/>
            <a:ext cx="16002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Oorzaken van sportblessures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4313" y="1600200"/>
            <a:ext cx="8929687" cy="4525963"/>
          </a:xfrm>
        </p:spPr>
        <p:txBody>
          <a:bodyPr rtlCol="0">
            <a:normAutofit lnSpcReduction="10000"/>
          </a:bodyPr>
          <a:lstStyle/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nl-NL" dirty="0" smtClean="0"/>
              <a:t>Ruwheid en overtreding van spelregels.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nl-NL" dirty="0" smtClean="0"/>
              <a:t>Ongeoefendheid en </a:t>
            </a:r>
            <a:r>
              <a:rPr lang="nl-NL" dirty="0" err="1" smtClean="0"/>
              <a:t>onv</a:t>
            </a:r>
            <a:r>
              <a:rPr lang="nl-NL" dirty="0" smtClean="0"/>
              <a:t>. techniek.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nl-NL" dirty="0" smtClean="0"/>
              <a:t>Gebrek aan conditie.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nl-NL" dirty="0" smtClean="0"/>
              <a:t>Overbelasting van spieren en oververmoeidheid.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nl-NL" dirty="0" err="1" smtClean="0"/>
              <a:t>Onv</a:t>
            </a:r>
            <a:r>
              <a:rPr lang="nl-NL" dirty="0" smtClean="0"/>
              <a:t>. warming-up, rekoefeningen, </a:t>
            </a:r>
            <a:r>
              <a:rPr lang="nl-NL" dirty="0" err="1" smtClean="0"/>
              <a:t>cooling-down</a:t>
            </a:r>
            <a:r>
              <a:rPr lang="nl-NL" dirty="0" smtClean="0"/>
              <a:t>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nl-NL" dirty="0" smtClean="0"/>
              <a:t>Slechte weersomstandigheden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nl-NL" dirty="0" smtClean="0"/>
              <a:t>Te snel hervatten na een blessure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nl-NL" dirty="0" smtClean="0"/>
              <a:t>Slechte sportuitrusting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Voorkomen van een sportblessure</a:t>
            </a:r>
          </a:p>
        </p:txBody>
      </p:sp>
      <p:sp>
        <p:nvSpPr>
          <p:cNvPr id="36866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nl-NL" smtClean="0"/>
              <a:t>Warming-up – spieren los maken en opwarmen</a:t>
            </a:r>
          </a:p>
          <a:p>
            <a:pPr>
              <a:buFont typeface="Arial" charset="0"/>
              <a:buNone/>
            </a:pPr>
            <a:r>
              <a:rPr lang="nl-NL" smtClean="0"/>
              <a:t>Rekoefeningen – Vergroot flexibiliteit</a:t>
            </a:r>
          </a:p>
          <a:p>
            <a:pPr>
              <a:buFont typeface="Arial" charset="0"/>
              <a:buNone/>
            </a:pPr>
            <a:r>
              <a:rPr lang="nl-NL" smtClean="0"/>
              <a:t>Cooling-down – Afvalstoffen afvoeren uit de spieren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3500438"/>
            <a:ext cx="4119563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42875"/>
            <a:ext cx="7072312" cy="677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hoek 5"/>
          <p:cNvSpPr/>
          <p:nvPr/>
        </p:nvSpPr>
        <p:spPr>
          <a:xfrm rot="19209021">
            <a:off x="1419721" y="3894199"/>
            <a:ext cx="200965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Vragen</a:t>
            </a:r>
            <a:r>
              <a:rPr lang="nl-NL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?</a:t>
            </a:r>
            <a:endParaRPr lang="nl-NL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3676650"/>
            <a:ext cx="47625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Inwendig / uitwendig</a:t>
            </a:r>
          </a:p>
        </p:txBody>
      </p:sp>
      <p:sp>
        <p:nvSpPr>
          <p:cNvPr id="16387" name="Tijdelijke aanduiding voor inhoud 2"/>
          <p:cNvSpPr>
            <a:spLocks noGrp="1"/>
          </p:cNvSpPr>
          <p:nvPr>
            <p:ph idx="1"/>
          </p:nvPr>
        </p:nvSpPr>
        <p:spPr>
          <a:xfrm>
            <a:off x="0" y="1357313"/>
            <a:ext cx="4471988" cy="190023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nl-NL" sz="2800" u="sng" smtClean="0"/>
              <a:t>Inwendig skelet </a:t>
            </a:r>
            <a:r>
              <a:rPr lang="nl-NL" sz="2800" smtClean="0"/>
              <a:t>–Endoskelet</a:t>
            </a:r>
          </a:p>
          <a:p>
            <a:pPr>
              <a:buFont typeface="Arial" charset="0"/>
              <a:buNone/>
            </a:pPr>
            <a:r>
              <a:rPr lang="nl-NL" sz="2800" smtClean="0"/>
              <a:t>- In het lichaam.</a:t>
            </a:r>
          </a:p>
          <a:p>
            <a:pPr>
              <a:buFont typeface="Arial" charset="0"/>
              <a:buNone/>
            </a:pPr>
            <a:r>
              <a:rPr lang="nl-NL" sz="2800" smtClean="0"/>
              <a:t>- Bestaat uit vele botten.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429000"/>
            <a:ext cx="372427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kstvak 6"/>
          <p:cNvSpPr txBox="1">
            <a:spLocks noChangeArrowheads="1"/>
          </p:cNvSpPr>
          <p:nvPr/>
        </p:nvSpPr>
        <p:spPr bwMode="auto">
          <a:xfrm>
            <a:off x="4286250" y="1285875"/>
            <a:ext cx="4572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 u="sng">
                <a:latin typeface="Calibri" pitchFamily="34" charset="0"/>
              </a:rPr>
              <a:t>Uitwendig skelet </a:t>
            </a:r>
            <a:r>
              <a:rPr lang="nl-NL" sz="2800">
                <a:latin typeface="Calibri" pitchFamily="34" charset="0"/>
              </a:rPr>
              <a:t>– Exoskelet</a:t>
            </a:r>
            <a:br>
              <a:rPr lang="nl-NL" sz="2800">
                <a:latin typeface="Calibri" pitchFamily="34" charset="0"/>
              </a:rPr>
            </a:br>
            <a:r>
              <a:rPr lang="nl-NL" sz="2800">
                <a:latin typeface="Calibri" pitchFamily="34" charset="0"/>
              </a:rPr>
              <a:t>- Aan de buitenkant van het lichaam.</a:t>
            </a:r>
            <a:br>
              <a:rPr lang="nl-NL" sz="2800">
                <a:latin typeface="Calibri" pitchFamily="34" charset="0"/>
              </a:rPr>
            </a:br>
            <a:r>
              <a:rPr lang="nl-NL" sz="2800">
                <a:latin typeface="Calibri" pitchFamily="34" charset="0"/>
              </a:rPr>
              <a:t>- Wordt niet omgeven door levend weefsel.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Onderdelen skelet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500188"/>
            <a:ext cx="1419225" cy="3571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1500188"/>
            <a:ext cx="1014413" cy="33051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1357313"/>
            <a:ext cx="3468687" cy="24336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8" y="4000500"/>
            <a:ext cx="2500312" cy="2481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75" y="4000500"/>
            <a:ext cx="3128963" cy="2476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sp>
        <p:nvSpPr>
          <p:cNvPr id="18434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57313" y="0"/>
            <a:ext cx="10904538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5" y="714375"/>
            <a:ext cx="216217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itel 1"/>
          <p:cNvSpPr>
            <a:spLocks noGrp="1"/>
          </p:cNvSpPr>
          <p:nvPr>
            <p:ph type="title"/>
          </p:nvPr>
        </p:nvSpPr>
        <p:spPr>
          <a:xfrm>
            <a:off x="285750" y="0"/>
            <a:ext cx="8229600" cy="1143000"/>
          </a:xfrm>
        </p:spPr>
        <p:txBody>
          <a:bodyPr/>
          <a:lstStyle/>
          <a:p>
            <a:r>
              <a:rPr lang="nl-NL" smtClean="0"/>
              <a:t>Type beenderen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285860"/>
            <a:ext cx="8072462" cy="52864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u="sng" dirty="0" smtClean="0"/>
              <a:t>Pijpbeenderen</a:t>
            </a:r>
            <a:r>
              <a:rPr lang="nl-NL" dirty="0" smtClean="0"/>
              <a:t>: </a:t>
            </a:r>
            <a:br>
              <a:rPr lang="nl-NL" dirty="0" smtClean="0"/>
            </a:br>
            <a:r>
              <a:rPr lang="nl-NL" dirty="0" smtClean="0"/>
              <a:t>Lange botten.</a:t>
            </a:r>
            <a:br>
              <a:rPr lang="nl-NL" dirty="0" smtClean="0"/>
            </a:br>
            <a:r>
              <a:rPr lang="nl-NL" dirty="0" smtClean="0"/>
              <a:t>Met name de ledematen.</a:t>
            </a:r>
            <a:br>
              <a:rPr lang="nl-NL" dirty="0" smtClean="0"/>
            </a:br>
            <a:r>
              <a:rPr lang="nl-NL" dirty="0" smtClean="0"/>
              <a:t>Rood beenmerg – Vorming bloedcellen.</a:t>
            </a:r>
            <a:br>
              <a:rPr lang="nl-NL" dirty="0" smtClean="0"/>
            </a:br>
            <a:r>
              <a:rPr lang="nl-NL" dirty="0" smtClean="0"/>
              <a:t>Geel beenmerg, opslag vet.</a:t>
            </a:r>
            <a:br>
              <a:rPr lang="nl-NL" dirty="0" smtClean="0"/>
            </a:br>
            <a:endParaRPr lang="nl-NL" dirty="0" smtClean="0"/>
          </a:p>
          <a:p>
            <a:pPr lvl="5">
              <a:defRPr/>
            </a:pPr>
            <a:r>
              <a:rPr lang="nl-NL" sz="3200" u="sng" dirty="0" smtClean="0"/>
              <a:t>Platte beenderen</a:t>
            </a:r>
            <a:r>
              <a:rPr lang="nl-NL" sz="3200" dirty="0" smtClean="0"/>
              <a:t>:</a:t>
            </a:r>
            <a:br>
              <a:rPr lang="nl-NL" sz="3200" dirty="0" smtClean="0"/>
            </a:br>
            <a:r>
              <a:rPr lang="nl-NL" sz="3200" dirty="0" smtClean="0"/>
              <a:t>Schedel, ribben, schouderblad.</a:t>
            </a:r>
            <a:r>
              <a:rPr lang="nl-NL" sz="3200" dirty="0"/>
              <a:t/>
            </a:r>
            <a:br>
              <a:rPr lang="nl-NL" sz="3200" dirty="0"/>
            </a:br>
            <a:r>
              <a:rPr lang="nl-NL" sz="3200" dirty="0" smtClean="0"/>
              <a:t>Wel rood beenmerg, geen geel.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	</a:t>
            </a:r>
            <a:endParaRPr lang="nl-NL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714750"/>
            <a:ext cx="21526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" y="1428750"/>
            <a:ext cx="91821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8929687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dirty="0" smtClean="0"/>
              <a:t>Zoolgangers – Teengangers – </a:t>
            </a:r>
            <a:r>
              <a:rPr lang="nl-NL" dirty="0" err="1" smtClean="0"/>
              <a:t>Topgangers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>	</a:t>
            </a:r>
            <a:r>
              <a:rPr lang="nl-NL" dirty="0" smtClean="0"/>
              <a:t>					   </a:t>
            </a:r>
            <a:r>
              <a:rPr lang="nl-NL" sz="3600" dirty="0" smtClean="0"/>
              <a:t>(</a:t>
            </a:r>
            <a:r>
              <a:rPr lang="nl-NL" sz="3600" dirty="0" err="1" smtClean="0"/>
              <a:t>Hoefgangers</a:t>
            </a:r>
            <a:r>
              <a:rPr lang="nl-NL" sz="3600" dirty="0" smtClean="0"/>
              <a:t>)</a:t>
            </a:r>
            <a:endParaRPr lang="nl-NL" sz="3600" dirty="0"/>
          </a:p>
        </p:txBody>
      </p:sp>
      <p:sp>
        <p:nvSpPr>
          <p:cNvPr id="20483" name="Tijdelijke aanduiding voor inhoud 2"/>
          <p:cNvSpPr>
            <a:spLocks noGrp="1"/>
          </p:cNvSpPr>
          <p:nvPr>
            <p:ph idx="1"/>
          </p:nvPr>
        </p:nvSpPr>
        <p:spPr>
          <a:xfrm>
            <a:off x="0" y="5857875"/>
            <a:ext cx="8972550" cy="1143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nl-NL" smtClean="0"/>
              <a:t>            Hele voet 	    Tenen		Top vd teen</a:t>
            </a:r>
            <a:br>
              <a:rPr lang="nl-NL" smtClean="0"/>
            </a:br>
            <a:r>
              <a:rPr lang="nl-NL" smtClean="0"/>
              <a:t>							Nagels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1214438"/>
            <a:ext cx="2619375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Kraakbeen en beenweefsel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2875" y="1214438"/>
            <a:ext cx="8229600" cy="4525962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u="sng" dirty="0" smtClean="0"/>
              <a:t>Kraakbeen</a:t>
            </a:r>
            <a:r>
              <a:rPr lang="nl-NL" dirty="0" smtClean="0"/>
              <a:t>:</a:t>
            </a:r>
            <a:br>
              <a:rPr lang="nl-NL" dirty="0" smtClean="0"/>
            </a:br>
            <a:r>
              <a:rPr lang="nl-NL" dirty="0" smtClean="0"/>
              <a:t>- tussencelstof</a:t>
            </a:r>
            <a:br>
              <a:rPr lang="nl-NL" dirty="0" smtClean="0"/>
            </a:br>
            <a:r>
              <a:rPr lang="nl-NL" dirty="0" smtClean="0"/>
              <a:t>- cellen in groepjes</a:t>
            </a:r>
            <a:br>
              <a:rPr lang="nl-NL" dirty="0" smtClean="0"/>
            </a:br>
            <a:r>
              <a:rPr lang="nl-NL" dirty="0" smtClean="0"/>
              <a:t>- buigzaam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u="sng" dirty="0" smtClean="0"/>
              <a:t>Beenweefsel</a:t>
            </a:r>
            <a:r>
              <a:rPr lang="nl-NL" dirty="0" smtClean="0"/>
              <a:t>:</a:t>
            </a:r>
            <a:br>
              <a:rPr lang="nl-NL" dirty="0" smtClean="0"/>
            </a:br>
            <a:r>
              <a:rPr lang="nl-NL" dirty="0" smtClean="0"/>
              <a:t>- Tussencelstof van </a:t>
            </a:r>
            <a:r>
              <a:rPr lang="nl-NL" u="sng" dirty="0" smtClean="0"/>
              <a:t>kalkzouten</a:t>
            </a:r>
            <a:r>
              <a:rPr lang="nl-NL" dirty="0" smtClean="0"/>
              <a:t>(stevigheid) en </a:t>
            </a:r>
            <a:r>
              <a:rPr lang="nl-NL" u="sng" dirty="0" smtClean="0"/>
              <a:t>lijmstof</a:t>
            </a:r>
            <a:r>
              <a:rPr lang="nl-NL" dirty="0" smtClean="0"/>
              <a:t>(soepelheid).</a:t>
            </a:r>
            <a:br>
              <a:rPr lang="nl-NL" dirty="0" smtClean="0"/>
            </a:br>
            <a:r>
              <a:rPr lang="nl-NL" dirty="0" smtClean="0"/>
              <a:t>- Cellen in kringen rondom fijne kanalen.</a:t>
            </a:r>
            <a:br>
              <a:rPr lang="nl-NL" dirty="0" smtClean="0"/>
            </a:br>
            <a:r>
              <a:rPr lang="nl-NL" dirty="0" smtClean="0"/>
              <a:t>- In kanalen liggen bloedvaten.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/>
              <a:t/>
            </a:r>
            <a:br>
              <a:rPr lang="nl-NL" dirty="0"/>
            </a:br>
            <a:endParaRPr lang="nl-NL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 smtClean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4429125"/>
            <a:ext cx="27146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Rechte verbindingslijn 7"/>
          <p:cNvCxnSpPr/>
          <p:nvPr/>
        </p:nvCxnSpPr>
        <p:spPr>
          <a:xfrm rot="10800000">
            <a:off x="5786438" y="1857375"/>
            <a:ext cx="1214437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rot="10800000">
            <a:off x="5857875" y="2357438"/>
            <a:ext cx="128587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rot="10800000">
            <a:off x="4786313" y="5357813"/>
            <a:ext cx="28575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 rot="10800000">
            <a:off x="5429250" y="6000750"/>
            <a:ext cx="157162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 rot="10800000">
            <a:off x="4857750" y="5643563"/>
            <a:ext cx="242887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4" name="Tekstvak 20"/>
          <p:cNvSpPr txBox="1">
            <a:spLocks noChangeArrowheads="1"/>
          </p:cNvSpPr>
          <p:nvPr/>
        </p:nvSpPr>
        <p:spPr bwMode="auto">
          <a:xfrm>
            <a:off x="3929063" y="5214938"/>
            <a:ext cx="1571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Kanaal</a:t>
            </a:r>
          </a:p>
          <a:p>
            <a:r>
              <a:rPr lang="nl-NL">
                <a:latin typeface="Calibri" pitchFamily="34" charset="0"/>
              </a:rPr>
              <a:t>Beencel</a:t>
            </a:r>
          </a:p>
          <a:p>
            <a:r>
              <a:rPr lang="nl-NL">
                <a:latin typeface="Calibri" pitchFamily="34" charset="0"/>
              </a:rPr>
              <a:t>Tussencelstof</a:t>
            </a:r>
          </a:p>
        </p:txBody>
      </p:sp>
      <p:sp>
        <p:nvSpPr>
          <p:cNvPr id="21515" name="Tekstvak 24"/>
          <p:cNvSpPr txBox="1">
            <a:spLocks noChangeArrowheads="1"/>
          </p:cNvSpPr>
          <p:nvPr/>
        </p:nvSpPr>
        <p:spPr bwMode="auto">
          <a:xfrm>
            <a:off x="4357688" y="1643063"/>
            <a:ext cx="16430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Kraakbeencel</a:t>
            </a:r>
          </a:p>
          <a:p>
            <a:endParaRPr lang="nl-NL">
              <a:latin typeface="Calibri" pitchFamily="34" charset="0"/>
            </a:endParaRPr>
          </a:p>
          <a:p>
            <a:r>
              <a:rPr lang="nl-NL">
                <a:latin typeface="Calibri" pitchFamily="34" charset="0"/>
              </a:rPr>
              <a:t>Tussencelstof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Beenverbindingen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239838"/>
            <a:ext cx="6357937" cy="5618162"/>
          </a:xfrm>
        </p:spPr>
      </p:pic>
      <p:sp>
        <p:nvSpPr>
          <p:cNvPr id="22531" name="Tekstvak 4"/>
          <p:cNvSpPr txBox="1">
            <a:spLocks noChangeArrowheads="1"/>
          </p:cNvSpPr>
          <p:nvPr/>
        </p:nvSpPr>
        <p:spPr bwMode="auto">
          <a:xfrm>
            <a:off x="7358063" y="1928813"/>
            <a:ext cx="1785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Geen beweging mogelijk</a:t>
            </a:r>
          </a:p>
        </p:txBody>
      </p:sp>
      <p:sp>
        <p:nvSpPr>
          <p:cNvPr id="22532" name="Tekstvak 5"/>
          <p:cNvSpPr txBox="1">
            <a:spLocks noChangeArrowheads="1"/>
          </p:cNvSpPr>
          <p:nvPr/>
        </p:nvSpPr>
        <p:spPr bwMode="auto">
          <a:xfrm>
            <a:off x="7286625" y="4714875"/>
            <a:ext cx="1643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Wel beweging mogelijk</a:t>
            </a:r>
          </a:p>
        </p:txBody>
      </p:sp>
      <p:cxnSp>
        <p:nvCxnSpPr>
          <p:cNvPr id="8" name="Rechte verbindingslijn 7"/>
          <p:cNvCxnSpPr/>
          <p:nvPr/>
        </p:nvCxnSpPr>
        <p:spPr>
          <a:xfrm>
            <a:off x="3000375" y="5072063"/>
            <a:ext cx="1143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3000375" y="2286000"/>
            <a:ext cx="1143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>
            <a:off x="6643688" y="2286000"/>
            <a:ext cx="642937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>
            <a:off x="6643688" y="5072063"/>
            <a:ext cx="642937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456</Words>
  <Application>Microsoft Office PowerPoint</Application>
  <PresentationFormat>Diavoorstelling (4:3)</PresentationFormat>
  <Paragraphs>94</Paragraphs>
  <Slides>24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Ontwerpsjabloon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8" baseType="lpstr">
      <vt:lpstr>Calibri</vt:lpstr>
      <vt:lpstr>Arial</vt:lpstr>
      <vt:lpstr>Wingdings</vt:lpstr>
      <vt:lpstr>Office-thema</vt:lpstr>
      <vt:lpstr>Stevigheid en beweging </vt:lpstr>
      <vt:lpstr>Het Skelet (Geraamte)</vt:lpstr>
      <vt:lpstr>Inwendig / uitwendig</vt:lpstr>
      <vt:lpstr>Onderdelen skelet</vt:lpstr>
      <vt:lpstr>Dia 5</vt:lpstr>
      <vt:lpstr>Type beenderen</vt:lpstr>
      <vt:lpstr>Zoolgangers – Teengangers – Topgangers          (Hoefgangers)</vt:lpstr>
      <vt:lpstr>Kraakbeen en beenweefsel</vt:lpstr>
      <vt:lpstr>Beenverbindingen</vt:lpstr>
      <vt:lpstr>Bouw van een gewricht</vt:lpstr>
      <vt:lpstr>Soorten gewrichten</vt:lpstr>
      <vt:lpstr>Bouw en werking van spieren</vt:lpstr>
      <vt:lpstr>Antagonisten</vt:lpstr>
      <vt:lpstr>Houding en beweging</vt:lpstr>
      <vt:lpstr>Houding en beweging</vt:lpstr>
      <vt:lpstr>Blessures</vt:lpstr>
      <vt:lpstr>Botbreuken</vt:lpstr>
      <vt:lpstr>Blessures</vt:lpstr>
      <vt:lpstr>Blessures</vt:lpstr>
      <vt:lpstr>Blessures</vt:lpstr>
      <vt:lpstr>Blessures</vt:lpstr>
      <vt:lpstr>Oorzaken van sportblessures</vt:lpstr>
      <vt:lpstr>Voorkomen van een sportblessure</vt:lpstr>
      <vt:lpstr>Dia 24</vt:lpstr>
    </vt:vector>
  </TitlesOfParts>
  <Company>Privat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Stevigheid en beweging </dc:title>
  <dc:creator>jolien</dc:creator>
  <cp:lastModifiedBy>Jolien Warmelink</cp:lastModifiedBy>
  <cp:revision>22</cp:revision>
  <dcterms:created xsi:type="dcterms:W3CDTF">2010-05-17T17:37:35Z</dcterms:created>
  <dcterms:modified xsi:type="dcterms:W3CDTF">2011-04-06T09:24:42Z</dcterms:modified>
</cp:coreProperties>
</file>